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0AA4948-3A0E-4567-A05C-46E7DD081CF1}" type="datetimeFigureOut">
              <a:rPr lang="es-CO" smtClean="0"/>
              <a:pPr/>
              <a:t>18/05/2016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1AADBDF-C08B-43BF-96AE-2FC64166DFF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4948-3A0E-4567-A05C-46E7DD081CF1}" type="datetimeFigureOut">
              <a:rPr lang="es-CO" smtClean="0"/>
              <a:pPr/>
              <a:t>18/05/2016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DBDF-C08B-43BF-96AE-2FC64166DFF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4948-3A0E-4567-A05C-46E7DD081CF1}" type="datetimeFigureOut">
              <a:rPr lang="es-CO" smtClean="0"/>
              <a:pPr/>
              <a:t>18/05/2016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DBDF-C08B-43BF-96AE-2FC64166DFF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AA4948-3A0E-4567-A05C-46E7DD081CF1}" type="datetimeFigureOut">
              <a:rPr lang="es-CO" smtClean="0"/>
              <a:pPr/>
              <a:t>18/05/2016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AADBDF-C08B-43BF-96AE-2FC64166DFF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0AA4948-3A0E-4567-A05C-46E7DD081CF1}" type="datetimeFigureOut">
              <a:rPr lang="es-CO" smtClean="0"/>
              <a:pPr/>
              <a:t>18/05/2016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1AADBDF-C08B-43BF-96AE-2FC64166DFF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4948-3A0E-4567-A05C-46E7DD081CF1}" type="datetimeFigureOut">
              <a:rPr lang="es-CO" smtClean="0"/>
              <a:pPr/>
              <a:t>18/05/2016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DBDF-C08B-43BF-96AE-2FC64166DFF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4948-3A0E-4567-A05C-46E7DD081CF1}" type="datetimeFigureOut">
              <a:rPr lang="es-CO" smtClean="0"/>
              <a:pPr/>
              <a:t>18/05/2016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DBDF-C08B-43BF-96AE-2FC64166DFF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AA4948-3A0E-4567-A05C-46E7DD081CF1}" type="datetimeFigureOut">
              <a:rPr lang="es-CO" smtClean="0"/>
              <a:pPr/>
              <a:t>18/05/2016</a:t>
            </a:fld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AADBDF-C08B-43BF-96AE-2FC64166DFF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4948-3A0E-4567-A05C-46E7DD081CF1}" type="datetimeFigureOut">
              <a:rPr lang="es-CO" smtClean="0"/>
              <a:pPr/>
              <a:t>18/05/2016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DBDF-C08B-43BF-96AE-2FC64166DFF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AA4948-3A0E-4567-A05C-46E7DD081CF1}" type="datetimeFigureOut">
              <a:rPr lang="es-CO" smtClean="0"/>
              <a:pPr/>
              <a:t>18/05/2016</a:t>
            </a:fld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AADBDF-C08B-43BF-96AE-2FC64166DFF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AA4948-3A0E-4567-A05C-46E7DD081CF1}" type="datetimeFigureOut">
              <a:rPr lang="es-CO" smtClean="0"/>
              <a:pPr/>
              <a:t>18/05/2016</a:t>
            </a:fld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AADBDF-C08B-43BF-96AE-2FC64166DFF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0AA4948-3A0E-4567-A05C-46E7DD081CF1}" type="datetimeFigureOut">
              <a:rPr lang="es-CO" smtClean="0"/>
              <a:pPr/>
              <a:t>18/05/2016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AADBDF-C08B-43BF-96AE-2FC64166DFF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s-CO" sz="4800" dirty="0" smtClean="0"/>
              <a:t>CÓMO USAR LAS PREPOSICIONES POR Y PARA</a:t>
            </a:r>
            <a:endParaRPr lang="es-CO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428604"/>
            <a:ext cx="7786742" cy="6000792"/>
          </a:xfrm>
        </p:spPr>
        <p:txBody>
          <a:bodyPr>
            <a:normAutofit fontScale="70000" lnSpcReduction="20000"/>
          </a:bodyPr>
          <a:lstStyle/>
          <a:p>
            <a:r>
              <a:rPr lang="es-CO" sz="4500" b="1" dirty="0" smtClean="0"/>
              <a:t>DESTINATARIO:</a:t>
            </a:r>
          </a:p>
          <a:p>
            <a:pPr>
              <a:buNone/>
            </a:pPr>
            <a:endParaRPr lang="es-CO" b="1" dirty="0" smtClean="0"/>
          </a:p>
          <a:p>
            <a:pPr>
              <a:buFont typeface="Wingdings" pitchFamily="2" charset="2"/>
              <a:buChar char="Ø"/>
            </a:pPr>
            <a:r>
              <a:rPr lang="es-CO" sz="4000" dirty="0" smtClean="0"/>
              <a:t>El regalo que compré es </a:t>
            </a:r>
            <a:r>
              <a:rPr lang="es-CO" sz="4000" u="sng" dirty="0" smtClean="0">
                <a:solidFill>
                  <a:srgbClr val="C00000"/>
                </a:solidFill>
              </a:rPr>
              <a:t>para</a:t>
            </a:r>
            <a:r>
              <a:rPr lang="es-CO" sz="4000" dirty="0" smtClean="0"/>
              <a:t> Tomás.</a:t>
            </a:r>
          </a:p>
          <a:p>
            <a:pPr>
              <a:buFont typeface="Wingdings" pitchFamily="2" charset="2"/>
              <a:buChar char="Ø"/>
            </a:pPr>
            <a:endParaRPr lang="es-CO" sz="4000" dirty="0" smtClean="0"/>
          </a:p>
          <a:p>
            <a:pPr>
              <a:buFont typeface="Wingdings" pitchFamily="2" charset="2"/>
              <a:buChar char="Ø"/>
            </a:pPr>
            <a:r>
              <a:rPr lang="es-CO" sz="4000" dirty="0" smtClean="0"/>
              <a:t>Mi amor es para ti y </a:t>
            </a:r>
            <a:r>
              <a:rPr lang="es-CO" sz="4000" u="sng" dirty="0" smtClean="0">
                <a:solidFill>
                  <a:srgbClr val="C00000"/>
                </a:solidFill>
              </a:rPr>
              <a:t>para</a:t>
            </a:r>
            <a:r>
              <a:rPr lang="es-CO" sz="4000" dirty="0" smtClean="0"/>
              <a:t> nadie más.</a:t>
            </a:r>
          </a:p>
          <a:p>
            <a:pPr>
              <a:buFont typeface="Wingdings" pitchFamily="2" charset="2"/>
              <a:buChar char="Ø"/>
            </a:pPr>
            <a:endParaRPr lang="es-CO" sz="4000" dirty="0" smtClean="0"/>
          </a:p>
          <a:p>
            <a:pPr>
              <a:buFont typeface="Wingdings" pitchFamily="2" charset="2"/>
              <a:buChar char="Ø"/>
            </a:pPr>
            <a:r>
              <a:rPr lang="es-CO" sz="4000" dirty="0" smtClean="0"/>
              <a:t>La presentación fue </a:t>
            </a:r>
            <a:r>
              <a:rPr lang="es-CO" sz="4000" u="sng" dirty="0" smtClean="0">
                <a:solidFill>
                  <a:srgbClr val="C00000"/>
                </a:solidFill>
              </a:rPr>
              <a:t>para</a:t>
            </a:r>
            <a:r>
              <a:rPr lang="es-CO" sz="4000" dirty="0" smtClean="0"/>
              <a:t> nosotros.</a:t>
            </a:r>
          </a:p>
          <a:p>
            <a:pPr>
              <a:buFont typeface="Wingdings" pitchFamily="2" charset="2"/>
              <a:buChar char="Ø"/>
            </a:pPr>
            <a:endParaRPr lang="es-CO" dirty="0" smtClean="0"/>
          </a:p>
          <a:p>
            <a:pPr>
              <a:buFont typeface="Courier New" pitchFamily="49" charset="0"/>
              <a:buChar char="o"/>
            </a:pPr>
            <a:r>
              <a:rPr lang="es-CO" sz="4000" b="1" dirty="0" smtClean="0"/>
              <a:t>OPINIÓN:</a:t>
            </a:r>
          </a:p>
          <a:p>
            <a:pPr>
              <a:buFont typeface="Courier New" pitchFamily="49" charset="0"/>
              <a:buChar char="o"/>
            </a:pPr>
            <a:endParaRPr lang="es-CO" b="1" dirty="0" smtClean="0"/>
          </a:p>
          <a:p>
            <a:pPr>
              <a:buFont typeface="Wingdings" pitchFamily="2" charset="2"/>
              <a:buChar char="Ø"/>
            </a:pPr>
            <a:r>
              <a:rPr lang="es-CO" sz="3800" u="sng" dirty="0" smtClean="0">
                <a:solidFill>
                  <a:srgbClr val="C00000"/>
                </a:solidFill>
              </a:rPr>
              <a:t>Para</a:t>
            </a:r>
            <a:r>
              <a:rPr lang="es-CO" sz="3800" dirty="0" smtClean="0"/>
              <a:t> nosotros es una página muy interesantes.</a:t>
            </a:r>
          </a:p>
          <a:p>
            <a:pPr>
              <a:buFont typeface="Wingdings" pitchFamily="2" charset="2"/>
              <a:buChar char="Ø"/>
            </a:pPr>
            <a:endParaRPr lang="es-CO" sz="3800" dirty="0" smtClean="0"/>
          </a:p>
          <a:p>
            <a:pPr>
              <a:buFont typeface="Wingdings" pitchFamily="2" charset="2"/>
              <a:buChar char="Ø"/>
            </a:pPr>
            <a:r>
              <a:rPr lang="es-CO" sz="3800" dirty="0" smtClean="0"/>
              <a:t>A mi me pareció buena la película pero </a:t>
            </a:r>
            <a:r>
              <a:rPr lang="es-CO" sz="3800" u="sng" dirty="0" smtClean="0">
                <a:solidFill>
                  <a:srgbClr val="C00000"/>
                </a:solidFill>
              </a:rPr>
              <a:t>para</a:t>
            </a:r>
            <a:r>
              <a:rPr lang="es-CO" sz="3800" dirty="0" smtClean="0"/>
              <a:t> Gabriel fue pésima.</a:t>
            </a:r>
          </a:p>
          <a:p>
            <a:pPr>
              <a:buFont typeface="Wingdings" pitchFamily="2" charset="2"/>
              <a:buChar char="Ø"/>
            </a:pPr>
            <a:endParaRPr lang="es-CO" sz="3300" b="1" dirty="0" smtClean="0"/>
          </a:p>
          <a:p>
            <a:pPr>
              <a:buFont typeface="Wingdings" pitchFamily="2" charset="2"/>
              <a:buChar char="Ø"/>
            </a:pPr>
            <a:endParaRPr lang="es-CO" dirty="0" smtClean="0"/>
          </a:p>
          <a:p>
            <a:pPr>
              <a:buFont typeface="Wingdings" pitchFamily="2" charset="2"/>
              <a:buChar char="Ø"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571480"/>
            <a:ext cx="7467600" cy="4873752"/>
          </a:xfrm>
        </p:spPr>
        <p:txBody>
          <a:bodyPr/>
          <a:lstStyle/>
          <a:p>
            <a:r>
              <a:rPr lang="es-CO" b="1" dirty="0" smtClean="0"/>
              <a:t>DIRECCIÓN:</a:t>
            </a:r>
          </a:p>
          <a:p>
            <a:pPr>
              <a:buNone/>
            </a:pPr>
            <a:endParaRPr lang="es-CO" b="1" dirty="0" smtClean="0"/>
          </a:p>
          <a:p>
            <a:pPr>
              <a:buFont typeface="Wingdings" pitchFamily="2" charset="2"/>
              <a:buChar char="Ø"/>
            </a:pPr>
            <a:r>
              <a:rPr lang="es-CO" sz="3000" dirty="0" smtClean="0"/>
              <a:t>Vamos </a:t>
            </a:r>
            <a:r>
              <a:rPr lang="es-CO" sz="3000" u="sng" dirty="0" smtClean="0">
                <a:solidFill>
                  <a:srgbClr val="C00000"/>
                </a:solidFill>
              </a:rPr>
              <a:t>para</a:t>
            </a:r>
            <a:r>
              <a:rPr lang="es-CO" sz="3000" dirty="0" smtClean="0"/>
              <a:t> la casa.</a:t>
            </a:r>
          </a:p>
          <a:p>
            <a:pPr>
              <a:buNone/>
            </a:pPr>
            <a:endParaRPr lang="es-CO" sz="3000" dirty="0" smtClean="0"/>
          </a:p>
          <a:p>
            <a:pPr>
              <a:buFont typeface="Wingdings" pitchFamily="2" charset="2"/>
              <a:buChar char="Ø"/>
            </a:pPr>
            <a:r>
              <a:rPr lang="es-CO" sz="3000" dirty="0" smtClean="0"/>
              <a:t>Mi mamá viajó </a:t>
            </a:r>
            <a:r>
              <a:rPr lang="es-CO" sz="3000" u="sng" dirty="0" smtClean="0">
                <a:solidFill>
                  <a:srgbClr val="C00000"/>
                </a:solidFill>
              </a:rPr>
              <a:t>para</a:t>
            </a:r>
            <a:r>
              <a:rPr lang="es-CO" sz="3000" dirty="0" smtClean="0"/>
              <a:t> Panamá.</a:t>
            </a:r>
          </a:p>
          <a:p>
            <a:pPr>
              <a:buNone/>
            </a:pPr>
            <a:endParaRPr lang="es-CO" sz="3000" dirty="0" smtClean="0"/>
          </a:p>
          <a:p>
            <a:pPr>
              <a:buFont typeface="Wingdings" pitchFamily="2" charset="2"/>
              <a:buChar char="Ø"/>
            </a:pPr>
            <a:r>
              <a:rPr lang="es-CO" sz="3000" dirty="0" smtClean="0"/>
              <a:t>Carolina se fue </a:t>
            </a:r>
            <a:r>
              <a:rPr lang="es-CO" sz="3000" u="sng" dirty="0" smtClean="0">
                <a:solidFill>
                  <a:srgbClr val="C00000"/>
                </a:solidFill>
              </a:rPr>
              <a:t>para</a:t>
            </a:r>
            <a:r>
              <a:rPr lang="es-CO" sz="3000" dirty="0" smtClean="0"/>
              <a:t> el hospital porque se sentía enferma.</a:t>
            </a:r>
          </a:p>
          <a:p>
            <a:endParaRPr lang="es-CO" sz="3000" dirty="0" smtClean="0"/>
          </a:p>
          <a:p>
            <a:endParaRPr lang="es-CO" sz="3000" dirty="0" smtClean="0"/>
          </a:p>
          <a:p>
            <a:pPr>
              <a:buNone/>
            </a:pP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or y pa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85728"/>
            <a:ext cx="8358246" cy="642767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>
                <a:solidFill>
                  <a:srgbClr val="C00000"/>
                </a:solidFill>
              </a:rPr>
              <a:t>POR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CO" b="1" dirty="0" smtClean="0"/>
              <a:t>CAUSA:</a:t>
            </a:r>
            <a:r>
              <a:rPr lang="es-CO" dirty="0" smtClean="0"/>
              <a:t>  </a:t>
            </a:r>
          </a:p>
          <a:p>
            <a:pPr>
              <a:buNone/>
            </a:pPr>
            <a:endParaRPr lang="es-CO" dirty="0" smtClean="0"/>
          </a:p>
          <a:p>
            <a:pPr>
              <a:buFont typeface="Wingdings" pitchFamily="2" charset="2"/>
              <a:buChar char="Ø"/>
            </a:pPr>
            <a:r>
              <a:rPr lang="es-CO" sz="2800" dirty="0" smtClean="0"/>
              <a:t>No podemos dormir </a:t>
            </a:r>
            <a:r>
              <a:rPr lang="es-CO" sz="2800" u="sng" dirty="0" smtClean="0">
                <a:solidFill>
                  <a:srgbClr val="C00000"/>
                </a:solidFill>
              </a:rPr>
              <a:t>por</a:t>
            </a:r>
            <a:r>
              <a:rPr lang="es-CO" sz="2800" dirty="0" smtClean="0"/>
              <a:t> el ruido.</a:t>
            </a:r>
          </a:p>
          <a:p>
            <a:pPr>
              <a:buFont typeface="Wingdings" pitchFamily="2" charset="2"/>
              <a:buChar char="Ø"/>
            </a:pPr>
            <a:r>
              <a:rPr lang="es-CO" sz="2800" dirty="0" smtClean="0"/>
              <a:t>Mi mamá me castigó </a:t>
            </a:r>
            <a:r>
              <a:rPr lang="es-CO" sz="2800" u="sng" dirty="0" smtClean="0">
                <a:solidFill>
                  <a:srgbClr val="C00000"/>
                </a:solidFill>
              </a:rPr>
              <a:t>por</a:t>
            </a:r>
            <a:r>
              <a:rPr lang="es-CO" sz="2800" dirty="0" smtClean="0"/>
              <a:t> no hacer la tarea.</a:t>
            </a:r>
          </a:p>
          <a:p>
            <a:pPr>
              <a:buFont typeface="Wingdings" pitchFamily="2" charset="2"/>
              <a:buChar char="Ø"/>
            </a:pPr>
            <a:r>
              <a:rPr lang="es-CO" sz="2800" dirty="0" smtClean="0"/>
              <a:t>Ayer me dormí tarde </a:t>
            </a:r>
            <a:r>
              <a:rPr lang="es-CO" sz="2800" u="sng" dirty="0" smtClean="0">
                <a:solidFill>
                  <a:srgbClr val="C00000"/>
                </a:solidFill>
              </a:rPr>
              <a:t>por</a:t>
            </a:r>
            <a:r>
              <a:rPr lang="es-CO" sz="2800" dirty="0" smtClean="0"/>
              <a:t> estar trabajando.</a:t>
            </a:r>
          </a:p>
          <a:p>
            <a:pPr>
              <a:buFont typeface="Wingdings" pitchFamily="2" charset="2"/>
              <a:buChar char="Ø"/>
            </a:pPr>
            <a:r>
              <a:rPr lang="es-CO" sz="2800" dirty="0" smtClean="0"/>
              <a:t>Amanecí cansado </a:t>
            </a:r>
            <a:r>
              <a:rPr lang="es-CO" sz="2800" u="sng" dirty="0" smtClean="0">
                <a:solidFill>
                  <a:srgbClr val="C00000"/>
                </a:solidFill>
              </a:rPr>
              <a:t>por</a:t>
            </a:r>
            <a:r>
              <a:rPr lang="es-CO" sz="2800" dirty="0" smtClean="0"/>
              <a:t> bailar tanto anoche.</a:t>
            </a:r>
          </a:p>
          <a:p>
            <a:pPr>
              <a:buFont typeface="Wingdings" pitchFamily="2" charset="2"/>
              <a:buChar char="Ø"/>
            </a:pPr>
            <a:r>
              <a:rPr lang="es-CO" sz="2800" dirty="0" smtClean="0"/>
              <a:t>Ella se enojó </a:t>
            </a:r>
            <a:r>
              <a:rPr lang="es-CO" sz="2800" u="sng" dirty="0" smtClean="0">
                <a:solidFill>
                  <a:srgbClr val="C00000"/>
                </a:solidFill>
              </a:rPr>
              <a:t>por</a:t>
            </a:r>
            <a:r>
              <a:rPr lang="es-CO" sz="2800" dirty="0" smtClean="0"/>
              <a:t> mi mal comportamiento.</a:t>
            </a:r>
          </a:p>
          <a:p>
            <a:pPr>
              <a:buFont typeface="Wingdings" pitchFamily="2" charset="2"/>
              <a:buChar char="Ø"/>
            </a:pPr>
            <a:r>
              <a:rPr lang="es-CO" sz="2800" dirty="0" smtClean="0"/>
              <a:t>Estoy estresado </a:t>
            </a:r>
            <a:r>
              <a:rPr lang="es-CO" sz="2800" u="sng" dirty="0" smtClean="0">
                <a:solidFill>
                  <a:srgbClr val="C00000"/>
                </a:solidFill>
              </a:rPr>
              <a:t>por</a:t>
            </a:r>
            <a:r>
              <a:rPr lang="es-CO" sz="2800" dirty="0" smtClean="0"/>
              <a:t> tantos exámenes.</a:t>
            </a:r>
          </a:p>
          <a:p>
            <a:pPr>
              <a:buFont typeface="Wingdings" pitchFamily="2" charset="2"/>
              <a:buChar char="Ø"/>
            </a:pPr>
            <a:r>
              <a:rPr lang="es-CO" sz="2800" dirty="0" smtClean="0"/>
              <a:t>Me regalaron un viaje </a:t>
            </a:r>
            <a:r>
              <a:rPr lang="es-CO" sz="2800" u="sng" dirty="0" smtClean="0">
                <a:solidFill>
                  <a:srgbClr val="C00000"/>
                </a:solidFill>
              </a:rPr>
              <a:t>por</a:t>
            </a:r>
            <a:r>
              <a:rPr lang="es-CO" sz="2800" dirty="0" smtClean="0"/>
              <a:t> mi cumpleaños.</a:t>
            </a:r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829576" cy="6045348"/>
          </a:xfrm>
        </p:spPr>
        <p:txBody>
          <a:bodyPr>
            <a:normAutofit fontScale="92500" lnSpcReduction="20000"/>
          </a:bodyPr>
          <a:lstStyle/>
          <a:p>
            <a:r>
              <a:rPr lang="es-CO" b="1" dirty="0" smtClean="0"/>
              <a:t>TIEMPO APROXIMADO:</a:t>
            </a:r>
            <a:r>
              <a:rPr lang="es-CO" dirty="0" smtClean="0"/>
              <a:t> </a:t>
            </a:r>
          </a:p>
          <a:p>
            <a:endParaRPr lang="es-CO" dirty="0" smtClean="0"/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    </a:t>
            </a:r>
            <a:r>
              <a:rPr lang="es-CO" sz="2800" dirty="0" smtClean="0"/>
              <a:t>Juan Camilo llegará </a:t>
            </a:r>
            <a:r>
              <a:rPr lang="es-CO" sz="2800" u="sng" dirty="0" smtClean="0">
                <a:solidFill>
                  <a:srgbClr val="C00000"/>
                </a:solidFill>
              </a:rPr>
              <a:t>por</a:t>
            </a:r>
            <a:r>
              <a:rPr lang="es-CO" sz="2800" dirty="0" smtClean="0"/>
              <a:t> ahí a las 3pm.</a:t>
            </a:r>
          </a:p>
          <a:p>
            <a:pPr>
              <a:buFont typeface="Wingdings" pitchFamily="2" charset="2"/>
              <a:buChar char="Ø"/>
            </a:pPr>
            <a:endParaRPr lang="es-CO" sz="2800" dirty="0" smtClean="0"/>
          </a:p>
          <a:p>
            <a:pPr>
              <a:buFont typeface="Wingdings" pitchFamily="2" charset="2"/>
              <a:buChar char="Ø"/>
            </a:pPr>
            <a:r>
              <a:rPr lang="es-CO" sz="2800" dirty="0" smtClean="0"/>
              <a:t>    Mi papá regresa de viaje </a:t>
            </a:r>
            <a:r>
              <a:rPr lang="es-CO" sz="2800" u="sng" dirty="0" smtClean="0">
                <a:solidFill>
                  <a:srgbClr val="C00000"/>
                </a:solidFill>
              </a:rPr>
              <a:t>por </a:t>
            </a:r>
            <a:r>
              <a:rPr lang="es-CO" sz="2800" dirty="0" smtClean="0"/>
              <a:t>ahí en una semana.</a:t>
            </a:r>
          </a:p>
          <a:p>
            <a:pPr>
              <a:buNone/>
            </a:pPr>
            <a:r>
              <a:rPr lang="es-CO" dirty="0" smtClean="0"/>
              <a:t>    </a:t>
            </a:r>
          </a:p>
          <a:p>
            <a:pPr>
              <a:buNone/>
            </a:pPr>
            <a:endParaRPr lang="es-CO" dirty="0" smtClean="0"/>
          </a:p>
          <a:p>
            <a:r>
              <a:rPr lang="es-CO" b="1" dirty="0" smtClean="0"/>
              <a:t>LUGAR APROXIMADO:</a:t>
            </a:r>
          </a:p>
          <a:p>
            <a:endParaRPr lang="es-CO" b="1" dirty="0" smtClean="0"/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  </a:t>
            </a:r>
            <a:r>
              <a:rPr lang="es-CO" sz="2800" dirty="0" smtClean="0"/>
              <a:t> Érika está </a:t>
            </a:r>
            <a:r>
              <a:rPr lang="es-CO" sz="2800" u="sng" dirty="0" smtClean="0">
                <a:solidFill>
                  <a:srgbClr val="C00000"/>
                </a:solidFill>
              </a:rPr>
              <a:t>por</a:t>
            </a:r>
            <a:r>
              <a:rPr lang="es-CO" sz="2800" dirty="0" smtClean="0"/>
              <a:t> el centro.</a:t>
            </a:r>
          </a:p>
          <a:p>
            <a:pPr>
              <a:buFont typeface="Wingdings" pitchFamily="2" charset="2"/>
              <a:buChar char="Ø"/>
            </a:pPr>
            <a:endParaRPr lang="es-CO" sz="2800" dirty="0" smtClean="0"/>
          </a:p>
          <a:p>
            <a:pPr>
              <a:buFont typeface="Wingdings" pitchFamily="2" charset="2"/>
              <a:buChar char="Ø"/>
            </a:pPr>
            <a:r>
              <a:rPr lang="es-CO" sz="2800" dirty="0" smtClean="0"/>
              <a:t>   Juan pasó </a:t>
            </a:r>
            <a:r>
              <a:rPr lang="es-CO" sz="2800" u="sng" dirty="0" smtClean="0">
                <a:solidFill>
                  <a:srgbClr val="C00000"/>
                </a:solidFill>
              </a:rPr>
              <a:t>por</a:t>
            </a:r>
            <a:r>
              <a:rPr lang="es-CO" sz="2800" dirty="0" smtClean="0"/>
              <a:t> esa panadería esta mañana.</a:t>
            </a:r>
          </a:p>
          <a:p>
            <a:pPr>
              <a:buFont typeface="Wingdings" pitchFamily="2" charset="2"/>
              <a:buChar char="Ø"/>
            </a:pPr>
            <a:endParaRPr lang="es-CO" sz="2800" dirty="0" smtClean="0"/>
          </a:p>
          <a:p>
            <a:pPr>
              <a:buFont typeface="Wingdings" pitchFamily="2" charset="2"/>
              <a:buChar char="Ø"/>
            </a:pPr>
            <a:r>
              <a:rPr lang="es-CO" sz="2800" dirty="0" smtClean="0"/>
              <a:t>   Me robaron anoche cuando iba caminando </a:t>
            </a:r>
            <a:r>
              <a:rPr lang="es-CO" sz="2800" u="sng" dirty="0" smtClean="0">
                <a:solidFill>
                  <a:srgbClr val="C00000"/>
                </a:solidFill>
              </a:rPr>
              <a:t>por </a:t>
            </a:r>
            <a:r>
              <a:rPr lang="es-CO" sz="2800" dirty="0" smtClean="0"/>
              <a:t>esta calle.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7858180" cy="6072206"/>
          </a:xfrm>
        </p:spPr>
        <p:txBody>
          <a:bodyPr>
            <a:normAutofit fontScale="85000" lnSpcReduction="10000"/>
          </a:bodyPr>
          <a:lstStyle/>
          <a:p>
            <a:r>
              <a:rPr lang="es-CO" b="1" dirty="0" smtClean="0"/>
              <a:t>COMPLEMENTO AGENTE: </a:t>
            </a:r>
          </a:p>
          <a:p>
            <a:pPr>
              <a:buNone/>
            </a:pPr>
            <a:endParaRPr lang="es-CO" b="1" dirty="0" smtClean="0"/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    </a:t>
            </a:r>
            <a:r>
              <a:rPr lang="es-CO" sz="3000" dirty="0" smtClean="0"/>
              <a:t>El agua fue envenenada </a:t>
            </a:r>
            <a:r>
              <a:rPr lang="es-CO" sz="3000" u="sng" dirty="0" smtClean="0">
                <a:solidFill>
                  <a:srgbClr val="C00000"/>
                </a:solidFill>
              </a:rPr>
              <a:t>por </a:t>
            </a:r>
            <a:r>
              <a:rPr lang="es-CO" sz="3000" dirty="0" smtClean="0"/>
              <a:t>la industria.</a:t>
            </a:r>
          </a:p>
          <a:p>
            <a:pPr>
              <a:buNone/>
            </a:pPr>
            <a:endParaRPr lang="es-CO" sz="3000" dirty="0" smtClean="0"/>
          </a:p>
          <a:p>
            <a:pPr>
              <a:buFont typeface="Wingdings" pitchFamily="2" charset="2"/>
              <a:buChar char="Ø"/>
            </a:pPr>
            <a:r>
              <a:rPr lang="es-CO" sz="3000" dirty="0" smtClean="0"/>
              <a:t>   El atentado fue planeado </a:t>
            </a:r>
            <a:r>
              <a:rPr lang="es-CO" sz="3000" u="sng" dirty="0" smtClean="0">
                <a:solidFill>
                  <a:srgbClr val="C00000"/>
                </a:solidFill>
              </a:rPr>
              <a:t>por</a:t>
            </a:r>
            <a:r>
              <a:rPr lang="es-CO" sz="3000" dirty="0" smtClean="0"/>
              <a:t> los terroristas.</a:t>
            </a:r>
          </a:p>
          <a:p>
            <a:pPr>
              <a:buNone/>
            </a:pPr>
            <a:endParaRPr lang="es-CO" sz="3000" dirty="0" smtClean="0"/>
          </a:p>
          <a:p>
            <a:pPr>
              <a:buFont typeface="Wingdings" pitchFamily="2" charset="2"/>
              <a:buChar char="Ø"/>
            </a:pPr>
            <a:r>
              <a:rPr lang="es-CO" sz="3000" dirty="0" smtClean="0"/>
              <a:t>   La casa fue construida </a:t>
            </a:r>
            <a:r>
              <a:rPr lang="es-CO" sz="3000" u="sng" dirty="0" smtClean="0">
                <a:solidFill>
                  <a:srgbClr val="C00000"/>
                </a:solidFill>
              </a:rPr>
              <a:t>por</a:t>
            </a:r>
            <a:r>
              <a:rPr lang="es-CO" sz="3000" dirty="0" smtClean="0"/>
              <a:t> los arquitectos.</a:t>
            </a:r>
          </a:p>
          <a:p>
            <a:pPr>
              <a:buNone/>
            </a:pPr>
            <a:endParaRPr lang="es-CO" sz="3000" dirty="0" smtClean="0"/>
          </a:p>
          <a:p>
            <a:pPr>
              <a:buFont typeface="Wingdings" pitchFamily="2" charset="2"/>
              <a:buChar char="Ø"/>
            </a:pPr>
            <a:r>
              <a:rPr lang="es-CO" sz="3000" dirty="0" smtClean="0"/>
              <a:t>   El pastel fue hecho </a:t>
            </a:r>
            <a:r>
              <a:rPr lang="es-CO" sz="3000" u="sng" dirty="0" smtClean="0">
                <a:solidFill>
                  <a:srgbClr val="C00000"/>
                </a:solidFill>
              </a:rPr>
              <a:t>por</a:t>
            </a:r>
            <a:r>
              <a:rPr lang="es-CO" sz="3000" dirty="0" smtClean="0"/>
              <a:t> mi mamá.</a:t>
            </a:r>
          </a:p>
          <a:p>
            <a:pPr>
              <a:buNone/>
            </a:pPr>
            <a:endParaRPr lang="es-CO" sz="3000" dirty="0" smtClean="0"/>
          </a:p>
          <a:p>
            <a:pPr>
              <a:buFont typeface="Wingdings" pitchFamily="2" charset="2"/>
              <a:buChar char="Ø"/>
            </a:pPr>
            <a:r>
              <a:rPr lang="es-CO" sz="3000" dirty="0" smtClean="0"/>
              <a:t>   Toda la fiesta fue organizada </a:t>
            </a:r>
            <a:r>
              <a:rPr lang="es-CO" sz="3000" u="sng" dirty="0" smtClean="0">
                <a:solidFill>
                  <a:srgbClr val="C00000"/>
                </a:solidFill>
              </a:rPr>
              <a:t>por</a:t>
            </a:r>
            <a:r>
              <a:rPr lang="es-CO" sz="3000" dirty="0" smtClean="0"/>
              <a:t> mi familia.</a:t>
            </a:r>
          </a:p>
          <a:p>
            <a:pPr>
              <a:buNone/>
            </a:pPr>
            <a:endParaRPr lang="es-CO" sz="3000" dirty="0" smtClean="0"/>
          </a:p>
          <a:p>
            <a:pPr>
              <a:buFont typeface="Wingdings" pitchFamily="2" charset="2"/>
              <a:buChar char="Ø"/>
            </a:pPr>
            <a:r>
              <a:rPr lang="es-CO" sz="3000" dirty="0" smtClean="0"/>
              <a:t>   Mi amiga fue becada </a:t>
            </a:r>
            <a:r>
              <a:rPr lang="es-CO" sz="3000" u="sng" dirty="0" smtClean="0">
                <a:solidFill>
                  <a:srgbClr val="C00000"/>
                </a:solidFill>
              </a:rPr>
              <a:t>por</a:t>
            </a:r>
            <a:r>
              <a:rPr lang="es-CO" sz="3000" dirty="0" smtClean="0"/>
              <a:t> la universidad</a:t>
            </a:r>
            <a:r>
              <a:rPr lang="es-CO" sz="2800" dirty="0" smtClean="0"/>
              <a:t>.</a:t>
            </a:r>
          </a:p>
          <a:p>
            <a:pPr>
              <a:buNone/>
            </a:pPr>
            <a:r>
              <a:rPr lang="es-CO" dirty="0" smtClean="0"/>
              <a:t>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/>
          <a:lstStyle/>
          <a:p>
            <a:pPr>
              <a:buNone/>
            </a:pPr>
            <a:r>
              <a:rPr lang="es-CO" b="1" dirty="0" smtClean="0"/>
              <a:t>MEDIO ( a través de): </a:t>
            </a:r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El ladrón entró </a:t>
            </a:r>
            <a:r>
              <a:rPr lang="es-CO" u="sng" dirty="0" smtClean="0">
                <a:solidFill>
                  <a:srgbClr val="C00000"/>
                </a:solidFill>
              </a:rPr>
              <a:t>por </a:t>
            </a:r>
            <a:r>
              <a:rPr lang="es-CO" dirty="0" smtClean="0"/>
              <a:t>la ventana.</a:t>
            </a:r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La camioneta pasó </a:t>
            </a:r>
            <a:r>
              <a:rPr lang="es-CO" u="sng" dirty="0" smtClean="0">
                <a:solidFill>
                  <a:srgbClr val="C00000"/>
                </a:solidFill>
              </a:rPr>
              <a:t>por</a:t>
            </a:r>
            <a:r>
              <a:rPr lang="es-CO" dirty="0" smtClean="0"/>
              <a:t> el túnel.</a:t>
            </a:r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El agua corre </a:t>
            </a:r>
            <a:r>
              <a:rPr lang="es-CO" u="sng" dirty="0" smtClean="0">
                <a:solidFill>
                  <a:srgbClr val="C00000"/>
                </a:solidFill>
              </a:rPr>
              <a:t>por</a:t>
            </a:r>
            <a:r>
              <a:rPr lang="es-CO" dirty="0" smtClean="0"/>
              <a:t> la tubería.</a:t>
            </a:r>
          </a:p>
          <a:p>
            <a:pPr>
              <a:buFont typeface="Wingdings" pitchFamily="2" charset="2"/>
              <a:buChar char="Ø"/>
            </a:pPr>
            <a:endParaRPr lang="es-CO" dirty="0" smtClean="0"/>
          </a:p>
          <a:p>
            <a:pPr>
              <a:buFont typeface="Wingdings" pitchFamily="2" charset="2"/>
              <a:buChar char="Ø"/>
            </a:pPr>
            <a:endParaRPr lang="es-CO" dirty="0" smtClean="0"/>
          </a:p>
          <a:p>
            <a:pPr>
              <a:buFont typeface="Wingdings" pitchFamily="2" charset="2"/>
              <a:buChar char="Ø"/>
            </a:pPr>
            <a:endParaRPr lang="es-CO" dirty="0" smtClean="0"/>
          </a:p>
          <a:p>
            <a:pPr>
              <a:buFont typeface="Wingdings" pitchFamily="2" charset="2"/>
              <a:buChar char="Ø"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r>
              <a:rPr lang="es-CO" b="1" dirty="0" smtClean="0"/>
              <a:t>MEDIO (por medio de):</a:t>
            </a:r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Hemos hablado </a:t>
            </a:r>
            <a:r>
              <a:rPr lang="es-CO" u="sng" dirty="0" smtClean="0">
                <a:solidFill>
                  <a:srgbClr val="C00000"/>
                </a:solidFill>
              </a:rPr>
              <a:t>por</a:t>
            </a:r>
            <a:r>
              <a:rPr lang="es-CO" dirty="0" smtClean="0"/>
              <a:t> </a:t>
            </a:r>
            <a:r>
              <a:rPr lang="es-CO" dirty="0" err="1" smtClean="0"/>
              <a:t>Facebook</a:t>
            </a:r>
            <a:r>
              <a:rPr lang="es-CO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Las fotos fueron publicadas </a:t>
            </a:r>
            <a:r>
              <a:rPr lang="es-CO" u="sng" dirty="0" smtClean="0">
                <a:solidFill>
                  <a:srgbClr val="C00000"/>
                </a:solidFill>
              </a:rPr>
              <a:t>por</a:t>
            </a:r>
            <a:r>
              <a:rPr lang="es-CO" dirty="0" smtClean="0"/>
              <a:t> </a:t>
            </a:r>
            <a:r>
              <a:rPr lang="es-CO" dirty="0" err="1" smtClean="0"/>
              <a:t>Instagram</a:t>
            </a:r>
            <a:r>
              <a:rPr lang="es-CO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Pude hacer el pedido </a:t>
            </a:r>
            <a:r>
              <a:rPr lang="es-CO" u="sng" dirty="0" smtClean="0">
                <a:solidFill>
                  <a:srgbClr val="C00000"/>
                </a:solidFill>
              </a:rPr>
              <a:t>por</a:t>
            </a:r>
            <a:r>
              <a:rPr lang="es-CO" dirty="0" smtClean="0"/>
              <a:t> correo electrónico.</a:t>
            </a:r>
          </a:p>
          <a:p>
            <a:endParaRPr lang="es-CO" dirty="0"/>
          </a:p>
        </p:txBody>
      </p:sp>
      <p:pic>
        <p:nvPicPr>
          <p:cNvPr id="4" name="3 Imagen" descr="ladron_venta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428604"/>
            <a:ext cx="2286016" cy="1981173"/>
          </a:xfrm>
          <a:prstGeom prst="rect">
            <a:avLst/>
          </a:prstGeom>
        </p:spPr>
      </p:pic>
      <p:pic>
        <p:nvPicPr>
          <p:cNvPr id="5" name="4 Imagen" descr="tunel-con-el-coche-de-la-policia_2101502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56" y="2214554"/>
            <a:ext cx="3017266" cy="200026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642918"/>
            <a:ext cx="7467600" cy="4873752"/>
          </a:xfrm>
        </p:spPr>
        <p:txBody>
          <a:bodyPr>
            <a:normAutofit lnSpcReduction="10000"/>
          </a:bodyPr>
          <a:lstStyle/>
          <a:p>
            <a:r>
              <a:rPr lang="es-CO" b="1" dirty="0" smtClean="0"/>
              <a:t>INTERCAMBIO: </a:t>
            </a:r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Te cambio este chocolate </a:t>
            </a:r>
            <a:r>
              <a:rPr lang="es-CO" u="sng" dirty="0" smtClean="0">
                <a:solidFill>
                  <a:srgbClr val="C00000"/>
                </a:solidFill>
              </a:rPr>
              <a:t>por</a:t>
            </a:r>
            <a:r>
              <a:rPr lang="es-CO" dirty="0" smtClean="0"/>
              <a:t> esa galleta.</a:t>
            </a:r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Cambié el color verde de mi habitación </a:t>
            </a:r>
            <a:r>
              <a:rPr lang="es-CO" u="sng" dirty="0" smtClean="0">
                <a:solidFill>
                  <a:srgbClr val="C00000"/>
                </a:solidFill>
              </a:rPr>
              <a:t>por</a:t>
            </a:r>
            <a:r>
              <a:rPr lang="es-CO" dirty="0" smtClean="0"/>
              <a:t> uno más oscuro.</a:t>
            </a:r>
          </a:p>
          <a:p>
            <a:endParaRPr lang="es-CO" dirty="0" smtClean="0"/>
          </a:p>
          <a:p>
            <a:endParaRPr lang="es-CO" dirty="0" smtClean="0"/>
          </a:p>
          <a:p>
            <a:endParaRPr lang="es-CO" dirty="0" smtClean="0"/>
          </a:p>
          <a:p>
            <a:pPr>
              <a:buNone/>
            </a:pPr>
            <a:endParaRPr lang="es-CO" dirty="0" smtClean="0"/>
          </a:p>
          <a:p>
            <a:r>
              <a:rPr lang="es-CO" b="1" dirty="0" smtClean="0"/>
              <a:t>COMPRA:</a:t>
            </a:r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Te compro eso </a:t>
            </a:r>
            <a:r>
              <a:rPr lang="es-CO" u="sng" dirty="0" smtClean="0">
                <a:solidFill>
                  <a:srgbClr val="C00000"/>
                </a:solidFill>
              </a:rPr>
              <a:t>por</a:t>
            </a:r>
            <a:r>
              <a:rPr lang="es-CO" dirty="0" smtClean="0"/>
              <a:t> 20 mil pesos.</a:t>
            </a:r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Compra estos zapatos </a:t>
            </a:r>
            <a:r>
              <a:rPr lang="es-CO" u="sng" dirty="0" smtClean="0">
                <a:solidFill>
                  <a:srgbClr val="C00000"/>
                </a:solidFill>
              </a:rPr>
              <a:t>por</a:t>
            </a:r>
            <a:r>
              <a:rPr lang="es-CO" dirty="0" smtClean="0"/>
              <a:t> 50 mil pesos que están económicos.</a:t>
            </a:r>
          </a:p>
          <a:p>
            <a:pPr>
              <a:buFont typeface="Wingdings" pitchFamily="2" charset="2"/>
              <a:buChar char="Ø"/>
            </a:pPr>
            <a:endParaRPr lang="es-CO" dirty="0" smtClean="0"/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  <p:pic>
        <p:nvPicPr>
          <p:cNvPr id="4" name="3 Imagen" descr="truequ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1928802"/>
            <a:ext cx="2438400" cy="18764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714348" y="285728"/>
            <a:ext cx="7467600" cy="4873752"/>
          </a:xfrm>
        </p:spPr>
        <p:txBody>
          <a:bodyPr/>
          <a:lstStyle/>
          <a:p>
            <a:r>
              <a:rPr lang="es-CO" b="1" dirty="0" smtClean="0"/>
              <a:t>DISTRIBUCIÓN: </a:t>
            </a:r>
          </a:p>
          <a:p>
            <a:pPr>
              <a:buNone/>
            </a:pPr>
            <a:endParaRPr lang="es-CO" b="1" dirty="0" smtClean="0"/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Los dulces se repartieron </a:t>
            </a:r>
            <a:r>
              <a:rPr lang="es-CO" u="sng" dirty="0" smtClean="0">
                <a:solidFill>
                  <a:srgbClr val="C00000"/>
                </a:solidFill>
              </a:rPr>
              <a:t>por</a:t>
            </a:r>
            <a:r>
              <a:rPr lang="es-CO" dirty="0" smtClean="0"/>
              <a:t> cada estudiante.</a:t>
            </a:r>
          </a:p>
          <a:p>
            <a:pPr>
              <a:buNone/>
            </a:pPr>
            <a:endParaRPr lang="es-CO" dirty="0" smtClean="0"/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La herencia fue dada </a:t>
            </a:r>
            <a:r>
              <a:rPr lang="es-CO" u="sng" dirty="0" smtClean="0">
                <a:solidFill>
                  <a:srgbClr val="C00000"/>
                </a:solidFill>
              </a:rPr>
              <a:t>por</a:t>
            </a:r>
            <a:r>
              <a:rPr lang="es-CO" dirty="0" smtClean="0"/>
              <a:t> cada hijo.</a:t>
            </a:r>
          </a:p>
          <a:p>
            <a:pPr>
              <a:buNone/>
            </a:pPr>
            <a:endParaRPr lang="es-CO" dirty="0" smtClean="0"/>
          </a:p>
          <a:p>
            <a:pPr>
              <a:buFont typeface="Wingdings" pitchFamily="2" charset="2"/>
              <a:buChar char="Ø"/>
            </a:pPr>
            <a:r>
              <a:rPr lang="es-CO" dirty="0" smtClean="0"/>
              <a:t>Cuota de viaje </a:t>
            </a:r>
            <a:r>
              <a:rPr lang="es-CO" u="sng" dirty="0" smtClean="0">
                <a:solidFill>
                  <a:srgbClr val="C00000"/>
                </a:solidFill>
              </a:rPr>
              <a:t>por</a:t>
            </a:r>
            <a:r>
              <a:rPr lang="es-CO" dirty="0" smtClean="0"/>
              <a:t> pasajero.</a:t>
            </a:r>
          </a:p>
          <a:p>
            <a:pPr>
              <a:buNone/>
            </a:pPr>
            <a:endParaRPr lang="es-CO" dirty="0" smtClean="0"/>
          </a:p>
        </p:txBody>
      </p:sp>
      <p:pic>
        <p:nvPicPr>
          <p:cNvPr id="4" name="3 Imagen" descr="distri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3429000"/>
            <a:ext cx="5072098" cy="31193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0"/>
            <a:ext cx="7467600" cy="1143000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rgbClr val="C00000"/>
                </a:solidFill>
              </a:rPr>
              <a:t>PARA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b="1" dirty="0" smtClean="0"/>
              <a:t>FINALIDAD O PROPÓSITO:</a:t>
            </a:r>
          </a:p>
          <a:p>
            <a:endParaRPr lang="es-CO" b="1" dirty="0" smtClean="0"/>
          </a:p>
          <a:p>
            <a:pPr>
              <a:buFont typeface="Wingdings" pitchFamily="2" charset="2"/>
              <a:buChar char="Ø"/>
            </a:pPr>
            <a:r>
              <a:rPr lang="es-CO" sz="2800" dirty="0" smtClean="0"/>
              <a:t>Un vaso sirve </a:t>
            </a:r>
            <a:r>
              <a:rPr lang="es-CO" sz="2800" u="sng" dirty="0" smtClean="0">
                <a:solidFill>
                  <a:srgbClr val="C00000"/>
                </a:solidFill>
              </a:rPr>
              <a:t>para</a:t>
            </a:r>
            <a:r>
              <a:rPr lang="es-CO" sz="2800" dirty="0" smtClean="0"/>
              <a:t> beber agua.</a:t>
            </a:r>
          </a:p>
          <a:p>
            <a:pPr>
              <a:buNone/>
            </a:pPr>
            <a:endParaRPr lang="es-CO" sz="2800" dirty="0" smtClean="0"/>
          </a:p>
          <a:p>
            <a:pPr>
              <a:buFont typeface="Wingdings" pitchFamily="2" charset="2"/>
              <a:buChar char="Ø"/>
            </a:pPr>
            <a:r>
              <a:rPr lang="es-CO" sz="2800" dirty="0" smtClean="0"/>
              <a:t>Quiero viajar a Londres </a:t>
            </a:r>
            <a:r>
              <a:rPr lang="es-CO" sz="2800" u="sng" dirty="0" smtClean="0">
                <a:solidFill>
                  <a:srgbClr val="C00000"/>
                </a:solidFill>
              </a:rPr>
              <a:t>para</a:t>
            </a:r>
            <a:r>
              <a:rPr lang="es-CO" sz="2800" dirty="0" smtClean="0"/>
              <a:t> aprender </a:t>
            </a:r>
          </a:p>
          <a:p>
            <a:pPr>
              <a:buNone/>
            </a:pPr>
            <a:r>
              <a:rPr lang="es-CO" sz="2800" dirty="0" smtClean="0"/>
              <a:t>inglés.</a:t>
            </a:r>
          </a:p>
          <a:p>
            <a:pPr>
              <a:buNone/>
            </a:pPr>
            <a:endParaRPr lang="es-CO" sz="2800" dirty="0" smtClean="0"/>
          </a:p>
          <a:p>
            <a:pPr>
              <a:buFont typeface="Wingdings" pitchFamily="2" charset="2"/>
              <a:buChar char="Ø"/>
            </a:pPr>
            <a:r>
              <a:rPr lang="es-CO" sz="2800" dirty="0" smtClean="0"/>
              <a:t>Voy a hacer una fiesta</a:t>
            </a:r>
            <a:r>
              <a:rPr lang="es-CO" sz="2800" u="sng" dirty="0" smtClean="0">
                <a:solidFill>
                  <a:srgbClr val="C00000"/>
                </a:solidFill>
              </a:rPr>
              <a:t> para </a:t>
            </a:r>
            <a:r>
              <a:rPr lang="es-CO" sz="2800" dirty="0" smtClean="0"/>
              <a:t>que celebremos tu graduación.</a:t>
            </a:r>
          </a:p>
          <a:p>
            <a:pPr>
              <a:buNone/>
            </a:pPr>
            <a:endParaRPr lang="es-CO" sz="2800" dirty="0" smtClean="0"/>
          </a:p>
          <a:p>
            <a:pPr>
              <a:buFont typeface="Wingdings" pitchFamily="2" charset="2"/>
              <a:buChar char="Ø"/>
            </a:pPr>
            <a:r>
              <a:rPr lang="es-CO" sz="2800" dirty="0" smtClean="0"/>
              <a:t>Ahorré dinero </a:t>
            </a:r>
            <a:r>
              <a:rPr lang="es-CO" sz="2800" u="sng" dirty="0" smtClean="0">
                <a:solidFill>
                  <a:srgbClr val="C00000"/>
                </a:solidFill>
              </a:rPr>
              <a:t>para</a:t>
            </a:r>
            <a:r>
              <a:rPr lang="es-CO" sz="2800" dirty="0" smtClean="0"/>
              <a:t> ir al concierto.</a:t>
            </a:r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410</Words>
  <Application>Microsoft Office PowerPoint</Application>
  <PresentationFormat>Presentación en pantalla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Mirador</vt:lpstr>
      <vt:lpstr>CÓMO USAR LAS PREPOSICIONES POR Y PARA</vt:lpstr>
      <vt:lpstr>Diapositiva 2</vt:lpstr>
      <vt:lpstr>POR</vt:lpstr>
      <vt:lpstr>Diapositiva 4</vt:lpstr>
      <vt:lpstr>Diapositiva 5</vt:lpstr>
      <vt:lpstr>Diapositiva 6</vt:lpstr>
      <vt:lpstr>Diapositiva 7</vt:lpstr>
      <vt:lpstr>Diapositiva 8</vt:lpstr>
      <vt:lpstr>PARA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USAR LAS PREPOSICIONES POR Y PARA</dc:title>
  <dc:creator>AIDA</dc:creator>
  <cp:lastModifiedBy>AIDA</cp:lastModifiedBy>
  <cp:revision>14</cp:revision>
  <dcterms:created xsi:type="dcterms:W3CDTF">2016-05-18T15:03:23Z</dcterms:created>
  <dcterms:modified xsi:type="dcterms:W3CDTF">2016-05-18T16:22:01Z</dcterms:modified>
</cp:coreProperties>
</file>